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9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926068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780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27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72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76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671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5401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2356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1745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9823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9630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1997075" y="1095856"/>
            <a:ext cx="6400799" cy="1102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 b="1"/>
            </a:lvl1pPr>
            <a:lvl2pPr>
              <a:spcBef>
                <a:spcPts val="0"/>
              </a:spcBef>
              <a:buSzPct val="100000"/>
              <a:defRPr sz="4800" b="1"/>
            </a:lvl2pPr>
            <a:lvl3pPr>
              <a:spcBef>
                <a:spcPts val="0"/>
              </a:spcBef>
              <a:buSzPct val="100000"/>
              <a:defRPr sz="4800" b="1"/>
            </a:lvl3pPr>
            <a:lvl4pPr>
              <a:spcBef>
                <a:spcPts val="0"/>
              </a:spcBef>
              <a:buSzPct val="100000"/>
              <a:defRPr sz="4800" b="1"/>
            </a:lvl4pPr>
            <a:lvl5pPr>
              <a:spcBef>
                <a:spcPts val="0"/>
              </a:spcBef>
              <a:buSzPct val="100000"/>
              <a:defRPr sz="4800" b="1"/>
            </a:lvl5pPr>
            <a:lvl6pPr>
              <a:spcBef>
                <a:spcPts val="0"/>
              </a:spcBef>
              <a:buSzPct val="100000"/>
              <a:defRPr sz="4800" b="1"/>
            </a:lvl6pPr>
            <a:lvl7pPr>
              <a:spcBef>
                <a:spcPts val="0"/>
              </a:spcBef>
              <a:buSzPct val="100000"/>
              <a:defRPr sz="4800" b="1"/>
            </a:lvl7pPr>
            <a:lvl8pPr>
              <a:spcBef>
                <a:spcPts val="0"/>
              </a:spcBef>
              <a:buSzPct val="100000"/>
              <a:defRPr sz="4800" b="1"/>
            </a:lvl8pPr>
            <a:lvl9pPr>
              <a:spcBef>
                <a:spcPts val="0"/>
              </a:spcBef>
              <a:buSzPct val="100000"/>
              <a:defRPr sz="4800" b="1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997075" y="2251802"/>
            <a:ext cx="6400799" cy="871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rgbClr val="FFFFFF"/>
              </a:buClr>
              <a:buNone/>
              <a:defRPr>
                <a:solidFill>
                  <a:srgbClr val="FFFFFF"/>
                </a:solidFill>
              </a:defRPr>
            </a:lvl1pPr>
            <a:lvl2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5pPr>
            <a:lvl6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6pPr>
            <a:lvl7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7pPr>
            <a:lvl8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8pPr>
            <a:lvl9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0" y="0"/>
            <a:ext cx="3135299" cy="5143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3175" y="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3175" y="1916906"/>
            <a:ext cx="63500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400" y="0"/>
                </a:moveTo>
                <a:lnTo>
                  <a:pt x="0" y="0"/>
                </a:lnTo>
                <a:lnTo>
                  <a:pt x="0" y="514"/>
                </a:lnTo>
                <a:lnTo>
                  <a:pt x="2" y="514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3175" y="1307306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52400" y="1307306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152400" y="3226593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830" y="0"/>
                </a:moveTo>
                <a:lnTo>
                  <a:pt x="398" y="0"/>
                </a:ln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152400" y="2614612"/>
            <a:ext cx="1317625" cy="611981"/>
          </a:xfrm>
          <a:custGeom>
            <a:avLst/>
            <a:gdLst/>
            <a:ahLst/>
            <a:cxnLst/>
            <a:rect l="0" t="0" r="0" b="0"/>
            <a:pathLst>
              <a:path w="830" h="514" extrusionOk="0">
                <a:moveTo>
                  <a:pt x="432" y="0"/>
                </a:moveTo>
                <a:lnTo>
                  <a:pt x="0" y="0"/>
                </a:lnTo>
                <a:lnTo>
                  <a:pt x="398" y="514"/>
                </a:lnTo>
                <a:lnTo>
                  <a:pt x="830" y="514"/>
                </a:lnTo>
                <a:lnTo>
                  <a:pt x="432" y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984250" y="2614612"/>
            <a:ext cx="1322387" cy="611981"/>
          </a:xfrm>
          <a:custGeom>
            <a:avLst/>
            <a:gdLst/>
            <a:ahLst/>
            <a:cxnLst/>
            <a:rect l="0" t="0" r="0" b="0"/>
            <a:pathLst>
              <a:path w="833" h="514" extrusionOk="0">
                <a:moveTo>
                  <a:pt x="399" y="514"/>
                </a:moveTo>
                <a:lnTo>
                  <a:pt x="833" y="514"/>
                </a:lnTo>
                <a:lnTo>
                  <a:pt x="435" y="0"/>
                </a:lnTo>
                <a:lnTo>
                  <a:pt x="0" y="0"/>
                </a:lnTo>
                <a:lnTo>
                  <a:pt x="399" y="514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Shape 24"/>
          <p:cNvSpPr/>
          <p:nvPr/>
        </p:nvSpPr>
        <p:spPr>
          <a:xfrm>
            <a:off x="3175" y="2614612"/>
            <a:ext cx="63500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984250" y="4533900"/>
            <a:ext cx="1322387" cy="609600"/>
          </a:xfrm>
          <a:custGeom>
            <a:avLst/>
            <a:gdLst/>
            <a:ahLst/>
            <a:cxnLst/>
            <a:rect l="0" t="0" r="0" b="0"/>
            <a:pathLst>
              <a:path w="833" h="512" extrusionOk="0">
                <a:moveTo>
                  <a:pt x="399" y="0"/>
                </a:moveTo>
                <a:lnTo>
                  <a:pt x="0" y="512"/>
                </a:lnTo>
                <a:lnTo>
                  <a:pt x="435" y="512"/>
                </a:lnTo>
                <a:lnTo>
                  <a:pt x="833" y="0"/>
                </a:lnTo>
                <a:lnTo>
                  <a:pt x="399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984250" y="3924300"/>
            <a:ext cx="1322387" cy="609600"/>
          </a:xfrm>
          <a:custGeom>
            <a:avLst/>
            <a:gdLst/>
            <a:ahLst/>
            <a:cxnLst/>
            <a:rect l="0" t="0" r="0" b="0"/>
            <a:pathLst>
              <a:path w="833" h="512" extrusionOk="0">
                <a:moveTo>
                  <a:pt x="435" y="0"/>
                </a:moveTo>
                <a:lnTo>
                  <a:pt x="0" y="0"/>
                </a:lnTo>
                <a:lnTo>
                  <a:pt x="399" y="512"/>
                </a:lnTo>
                <a:lnTo>
                  <a:pt x="833" y="512"/>
                </a:lnTo>
                <a:lnTo>
                  <a:pt x="435" y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/>
          <p:nvPr/>
        </p:nvSpPr>
        <p:spPr>
          <a:xfrm>
            <a:off x="1820863" y="39243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434" y="0"/>
                </a:moveTo>
                <a:lnTo>
                  <a:pt x="0" y="0"/>
                </a:lnTo>
                <a:lnTo>
                  <a:pt x="398" y="512"/>
                </a:lnTo>
                <a:lnTo>
                  <a:pt x="830" y="512"/>
                </a:lnTo>
                <a:lnTo>
                  <a:pt x="434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Shape 28"/>
          <p:cNvSpPr/>
          <p:nvPr/>
        </p:nvSpPr>
        <p:spPr>
          <a:xfrm>
            <a:off x="3175" y="60960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152400" y="1916906"/>
            <a:ext cx="1317625" cy="611981"/>
          </a:xfrm>
          <a:custGeom>
            <a:avLst/>
            <a:gdLst/>
            <a:ahLst/>
            <a:cxnLst/>
            <a:rect l="0" t="0" r="0" b="0"/>
            <a:pathLst>
              <a:path w="830" h="514" extrusionOk="0">
                <a:moveTo>
                  <a:pt x="0" y="514"/>
                </a:moveTo>
                <a:lnTo>
                  <a:pt x="432" y="514"/>
                </a:lnTo>
                <a:lnTo>
                  <a:pt x="830" y="0"/>
                </a:lnTo>
                <a:lnTo>
                  <a:pt x="398" y="0"/>
                </a:lnTo>
                <a:lnTo>
                  <a:pt x="0" y="514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>
            <a:off x="984250" y="3226593"/>
            <a:ext cx="1322387" cy="609600"/>
          </a:xfrm>
          <a:custGeom>
            <a:avLst/>
            <a:gdLst/>
            <a:ahLst/>
            <a:cxnLst/>
            <a:rect l="0" t="0" r="0" b="0"/>
            <a:pathLst>
              <a:path w="833" h="512" extrusionOk="0">
                <a:moveTo>
                  <a:pt x="0" y="512"/>
                </a:moveTo>
                <a:lnTo>
                  <a:pt x="435" y="512"/>
                </a:lnTo>
                <a:lnTo>
                  <a:pt x="833" y="0"/>
                </a:lnTo>
                <a:lnTo>
                  <a:pt x="399" y="0"/>
                </a:lnTo>
                <a:lnTo>
                  <a:pt x="0" y="512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3175" y="3226593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1820863" y="45339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4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152400" y="45339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3175" y="453390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175" y="392430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152400" y="39243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>
            <a:off x="7415211" y="0"/>
            <a:ext cx="1555750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>
            <a:off x="8397875" y="1310183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8397875" y="1920392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8397875" y="2017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8397875" y="612225"/>
            <a:ext cx="746125" cy="607183"/>
          </a:xfrm>
          <a:custGeom>
            <a:avLst/>
            <a:gdLst/>
            <a:ahLst/>
            <a:cxnLst/>
            <a:rect l="0" t="0" r="0" b="0"/>
            <a:pathLst>
              <a:path w="470" h="602" extrusionOk="0">
                <a:moveTo>
                  <a:pt x="0" y="0"/>
                </a:moveTo>
                <a:lnTo>
                  <a:pt x="470" y="602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7415211" y="612225"/>
            <a:ext cx="1555750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/>
          <p:nvPr/>
        </p:nvSpPr>
        <p:spPr>
          <a:xfrm>
            <a:off x="7415211" y="0"/>
            <a:ext cx="1555750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8397875" y="1310183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8397875" y="1920392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7415211" y="612225"/>
            <a:ext cx="1555750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56" name="Shape 56"/>
          <p:cNvSpPr/>
          <p:nvPr/>
        </p:nvSpPr>
        <p:spPr>
          <a:xfrm>
            <a:off x="7415211" y="0"/>
            <a:ext cx="1555750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8397875" y="1310183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8397875" y="1920392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7415211" y="612225"/>
            <a:ext cx="1555750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/>
          <p:nvPr/>
        </p:nvSpPr>
        <p:spPr>
          <a:xfrm>
            <a:off x="3175" y="2614612"/>
            <a:ext cx="63500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3175" y="3226593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152400" y="45339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152400" y="39243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7415211" y="0"/>
            <a:ext cx="1555750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8397875" y="1310183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8397875" y="1920392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7415211" y="612225"/>
            <a:ext cx="1555750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1574800" y="3320653"/>
            <a:ext cx="5486399" cy="513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74" name="Shape 74"/>
          <p:cNvSpPr/>
          <p:nvPr/>
        </p:nvSpPr>
        <p:spPr>
          <a:xfrm>
            <a:off x="3175" y="2614612"/>
            <a:ext cx="63500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3175" y="3226593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152400" y="45339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152400" y="3924300"/>
            <a:ext cx="1317625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7415211" y="0"/>
            <a:ext cx="1555750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8397875" y="1310183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8397875" y="1920392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7415211" y="612225"/>
            <a:ext cx="1555750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890DA"/>
            </a:gs>
            <a:gs pos="100000">
              <a:schemeClr val="dk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3200">
                <a:solidFill>
                  <a:schemeClr val="lt1"/>
                </a:solidFill>
              </a:defRPr>
            </a:lvl1pPr>
            <a:lvl2pPr>
              <a:spcBef>
                <a:spcPts val="560"/>
              </a:spcBef>
              <a:buClr>
                <a:schemeClr val="lt1"/>
              </a:buClr>
              <a:buSzPct val="100000"/>
              <a:defRPr sz="28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4pPr>
            <a:lvl5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5pPr>
            <a:lvl6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6pPr>
            <a:lvl7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7pPr>
            <a:lvl8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8pPr>
            <a:lvl9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/>
          <p:nvPr/>
        </p:nvSpPr>
        <p:spPr>
          <a:xfrm>
            <a:off x="0" y="0"/>
            <a:ext cx="3135299" cy="5143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" name="Shape 8"/>
          <p:cNvSpPr/>
          <p:nvPr/>
        </p:nvSpPr>
        <p:spPr>
          <a:xfrm>
            <a:off x="3175" y="453390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" name="Shape 9"/>
          <p:cNvSpPr/>
          <p:nvPr/>
        </p:nvSpPr>
        <p:spPr>
          <a:xfrm>
            <a:off x="3175" y="3924300"/>
            <a:ext cx="63500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8397875" y="2017"/>
            <a:ext cx="746125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8397875" y="612225"/>
            <a:ext cx="746125" cy="607183"/>
          </a:xfrm>
          <a:custGeom>
            <a:avLst/>
            <a:gdLst/>
            <a:ahLst/>
            <a:cxnLst/>
            <a:rect l="0" t="0" r="0" b="0"/>
            <a:pathLst>
              <a:path w="470" h="602" extrusionOk="0">
                <a:moveTo>
                  <a:pt x="0" y="0"/>
                </a:moveTo>
                <a:lnTo>
                  <a:pt x="470" y="602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1559725" y="1095850"/>
            <a:ext cx="6837899" cy="1102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Educación a Distancia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1997075" y="2251802"/>
            <a:ext cx="6400799" cy="87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mismos derechos e iguales deberes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54850" y="205975"/>
            <a:ext cx="66818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 dirty="0" smtClean="0"/>
              <a:t>Requerimientos</a:t>
            </a:r>
            <a:endParaRPr lang="en" b="1" dirty="0"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54850" y="1200150"/>
            <a:ext cx="7619999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s-VE" sz="1200" dirty="0"/>
              <a:t/>
            </a:r>
            <a:br>
              <a:rPr lang="es-VE" sz="1200" dirty="0"/>
            </a:br>
            <a:endParaRPr lang="es-VE" sz="1200" dirty="0"/>
          </a:p>
          <a:p>
            <a:r>
              <a:rPr lang="es-ES" sz="1800" b="1" dirty="0"/>
              <a:t>Requerimientos técnicos</a:t>
            </a:r>
            <a:endParaRPr lang="es-VE" sz="1800" dirty="0"/>
          </a:p>
          <a:p>
            <a:r>
              <a:rPr lang="es-VE" sz="1800" dirty="0"/>
              <a:t> </a:t>
            </a:r>
          </a:p>
          <a:p>
            <a:pPr lvl="0"/>
            <a:r>
              <a:rPr lang="es-VE" sz="1800" dirty="0"/>
              <a:t>Conexión permanente a Internet. Preferiblemente banda ancha</a:t>
            </a:r>
          </a:p>
          <a:p>
            <a:pPr lvl="0"/>
            <a:r>
              <a:rPr lang="es-VE" sz="1800" dirty="0"/>
              <a:t>Acceso permanente a una computadora personal o portátil </a:t>
            </a:r>
          </a:p>
          <a:p>
            <a:pPr lvl="0"/>
            <a:r>
              <a:rPr lang="es-VE" sz="1800" dirty="0"/>
              <a:t>Periféricos que permitan la captura y producción de recursos audiovisuales: webcam, micrófono, cornetas, audífonos.</a:t>
            </a:r>
          </a:p>
          <a:p>
            <a:pPr>
              <a:spcBef>
                <a:spcPts val="0"/>
              </a:spcBef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4938257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 b="1"/>
              <a:t>¿Qué es la Educación a Distancia?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190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La enseñanza a distancia es un </a:t>
            </a:r>
            <a:r>
              <a:rPr lang="en" sz="2400" b="1">
                <a:solidFill>
                  <a:srgbClr val="FFFFFF"/>
                </a:solidFill>
              </a:rPr>
              <a:t>sistema tecnológico</a:t>
            </a:r>
            <a:r>
              <a:rPr lang="en" sz="2400">
                <a:solidFill>
                  <a:srgbClr val="FFFFFF"/>
                </a:solidFill>
              </a:rPr>
              <a:t> de comunicación bidireccional (multidireccional), que puede ser masivo, basado en la acción sistémica y conjunta de recursos didácticos y el apoyo de una organización y tutoría, que, separados físicamente de los estudiantes, propician  en estos un aprendizaje independiente (cooperativo)</a:t>
            </a:r>
          </a:p>
          <a:p>
            <a:pPr lvl="0" algn="r" rtl="0">
              <a:lnSpc>
                <a:spcPct val="115000"/>
              </a:lnSpc>
              <a:spcBef>
                <a:spcPts val="140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i="1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Lorenzo García Aretio</a:t>
            </a:r>
          </a:p>
          <a:p>
            <a:pPr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Generaciones de la EaD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943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Primera generación (1850-1960)</a:t>
            </a: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Ocasionalmente tutorías presenciales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Comunicación en un sentido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Interacción = teléfono – correo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871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Segunda generación (1960-1985)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endParaRPr sz="1800"/>
          </a:p>
          <a:p>
            <a:pPr lvl="0" algn="ct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Comunicación en un sentido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Interacción = teléfono-correo-fax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Ocasionalmente tutorías presenciales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224749"/>
            <a:ext cx="1795475" cy="179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1725" y="2340223"/>
            <a:ext cx="1564499" cy="156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95800" y="2340225"/>
            <a:ext cx="1481150" cy="14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6">
            <a:alphaModFix/>
          </a:blip>
          <a:srcRect l="3548" t="4105" r="4285" b="3635"/>
          <a:stretch/>
        </p:blipFill>
        <p:spPr>
          <a:xfrm>
            <a:off x="6636525" y="2636025"/>
            <a:ext cx="1481099" cy="97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Generaciones de la EaD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195275" y="1200150"/>
            <a:ext cx="4376699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Tercera generación (1985-1995)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/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FFFFFF"/>
                </a:solidFill>
              </a:rPr>
              <a:t>Significativa comunicación por correo, Internet, papel, video, PC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FFFFFF"/>
                </a:solidFill>
              </a:rPr>
              <a:t>Interacción bidireccional / Sincrónica y Asincrónica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rgbClr val="FFFFFF"/>
                </a:solidFill>
              </a:rPr>
              <a:t>Internet facilita el acceso a toda la información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269600" cy="3871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Cuarta generación (1995-2005)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 sz="700"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rgbClr val="FFFFFF"/>
                </a:solidFill>
              </a:rPr>
              <a:t>Comunicación = estudiante-institución-estudiante-estudiantes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rgbClr val="FFFFFF"/>
                </a:solidFill>
              </a:rPr>
              <a:t>Interacción bidireccional en tiempo real + audio y video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FFFFFF"/>
                </a:solidFill>
              </a:rPr>
              <a:t>Internet facilita el acceso a toda la información videos bajo pedido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2400300"/>
            <a:ext cx="1064425" cy="10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9700" y="2322912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1325" y="2400300"/>
            <a:ext cx="1064425" cy="10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8200" y="2361025"/>
            <a:ext cx="1102549" cy="11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/>
          <p:nvPr/>
        </p:nvSpPr>
        <p:spPr>
          <a:xfrm>
            <a:off x="6192450" y="2380825"/>
            <a:ext cx="965399" cy="9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7" name="Shape 1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65250" y="2245525"/>
            <a:ext cx="1064425" cy="10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26987" y="2380812"/>
            <a:ext cx="930924" cy="930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687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Generaciones de la EaD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2875" y="928675"/>
            <a:ext cx="2678899" cy="26788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131225" y="1200150"/>
            <a:ext cx="6786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Quinta generación (2005- actual)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Semi-presencial o B-Learning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600"/>
              <a:t>Esta modalidad constituye una combinación de enseñanza presencial y a distancia, por lo que en ella existe una separación física alternada entre el docente y el estudiante. También es conocida como una modalidad semipresencial. Es también llamada aprendizaje mezclado o mixto y emplea como espacios, por un lado, las aulas de clase y por otro, las plataformas educativas, a través de materiales nuevos y existentes en la red.</a:t>
            </a:r>
          </a:p>
          <a:p>
            <a:pPr rtl="0">
              <a:spcBef>
                <a:spcPts val="0"/>
              </a:spcBef>
              <a:buNone/>
            </a:pPr>
            <a:endParaRPr sz="700"/>
          </a:p>
          <a:p>
            <a:pPr>
              <a:spcBef>
                <a:spcPts val="0"/>
              </a:spcBef>
              <a:buNone/>
            </a:pPr>
            <a:r>
              <a:rPr lang="en"/>
              <a:t>E-Learning y M-Learning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457200" y="205975"/>
            <a:ext cx="7317599" cy="591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b="1"/>
              <a:t>Definición de las y los estudiantes a distancia: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290500" y="1223975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Igualdad de derechos y beneficios, de bienestar socioeconómico a estudiantes en modalidad presencial.</a:t>
            </a:r>
          </a:p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Obligatoriedad de ofrecer centros de Apoyo regional en las localidades centrales del territorio donde habiten los estudiantes</a:t>
            </a:r>
          </a:p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Recursos de formación diseñados para la EaD</a:t>
            </a:r>
          </a:p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Vinculación y acción social de los estudiantes con los sectores productivos, gubernamentales, culturales y del poder popular.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457200" y="205975"/>
            <a:ext cx="6879600" cy="687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b="1"/>
              <a:t>Deberes de los estudiantes de EaD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Desempeño académico</a:t>
            </a:r>
          </a:p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Participación social en el contexto en el que habita</a:t>
            </a:r>
          </a:p>
          <a:p>
            <a:pPr marL="457200" lvl="0" indent="-381000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Cumplimiento de reglamento disciplinario de la EaD propio de la UPTM, que no contravengan los deberes y derechos de la Constitución de la República Bolivariana de Venezuela</a:t>
            </a:r>
          </a:p>
          <a:p>
            <a:pPr marL="457200" lvl="0" indent="-3810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" sz="2400"/>
              <a:t>Garantía de identidad y autoría de los productos que se desarrollen en el aula virtual.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54850" y="205975"/>
            <a:ext cx="66818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/>
              <a:t>UNESCO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54850" y="1200150"/>
            <a:ext cx="7619999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1400"/>
              </a:spcBef>
              <a:buClr>
                <a:schemeClr val="dk1"/>
              </a:buClr>
              <a:buSzPct val="50000"/>
              <a:buFont typeface="Arial"/>
              <a:buNone/>
            </a:pPr>
            <a:r>
              <a:rPr lang="en" sz="2200">
                <a:solidFill>
                  <a:srgbClr val="F3F3F3"/>
                </a:solidFill>
              </a:rPr>
              <a:t>Dentro de las políticas de la UNESCO sobre el uso de las TIC´S y del </a:t>
            </a:r>
            <a:r>
              <a:rPr lang="en" sz="2200" b="1">
                <a:solidFill>
                  <a:srgbClr val="F3F3F3"/>
                </a:solidFill>
              </a:rPr>
              <a:t>aprendizaje abierto y a distancia</a:t>
            </a:r>
            <a:r>
              <a:rPr lang="en" sz="2200">
                <a:solidFill>
                  <a:srgbClr val="F3F3F3"/>
                </a:solidFill>
              </a:rPr>
              <a:t>, hace relación específica a que los procesos de formación, son una contribución definitiva a los problemas de acceso, calidad e igualdad que los países en vías de desarrollo presentan al momento de buscar una opción formativa y cuando los sistemas convencionales no pueden satisfacer todas las necesidades, deben buscarse nuevas estrategias.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54850" y="205975"/>
            <a:ext cx="66818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 dirty="0" smtClean="0"/>
              <a:t>Requerimientos</a:t>
            </a:r>
            <a:endParaRPr lang="en" b="1" dirty="0"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54850" y="1063375"/>
            <a:ext cx="7619999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s-VE" sz="1400" dirty="0"/>
              <a:t>Para lograr culminar con éxito el programa se requiere que el participante posea los siguientes conocimientos, competencias, destrezas y habilidades:</a:t>
            </a:r>
            <a:br>
              <a:rPr lang="es-VE" sz="1400" dirty="0"/>
            </a:br>
            <a:endParaRPr lang="es-VE" sz="1400" dirty="0"/>
          </a:p>
          <a:p>
            <a:pPr lvl="0" algn="just"/>
            <a:r>
              <a:rPr lang="es-VE" sz="1400" dirty="0"/>
              <a:t>Autogestión del tiempo para el logro de los objetivos propuestos en cada curso.</a:t>
            </a:r>
          </a:p>
          <a:p>
            <a:pPr lvl="0" algn="just"/>
            <a:r>
              <a:rPr lang="es-VE" sz="1400" dirty="0"/>
              <a:t>Razonamiento lógico, crítico, analítico, reflexivo. </a:t>
            </a:r>
          </a:p>
          <a:p>
            <a:pPr lvl="0" algn="just"/>
            <a:r>
              <a:rPr lang="es-VE" sz="1400" dirty="0"/>
              <a:t>Actitud positiva hacia el cambio.</a:t>
            </a:r>
          </a:p>
          <a:p>
            <a:pPr lvl="0" algn="just"/>
            <a:r>
              <a:rPr lang="es-VE" sz="1400" dirty="0"/>
              <a:t>Dominio del lenguaje escrito y oral. </a:t>
            </a:r>
          </a:p>
          <a:p>
            <a:pPr lvl="0" algn="just"/>
            <a:r>
              <a:rPr lang="es-VE" sz="1400" dirty="0"/>
              <a:t>Habilidades de observación, adaptabilidad, capacidad de síntesis, correlación e integración de los conocimientos</a:t>
            </a:r>
          </a:p>
          <a:p>
            <a:pPr lvl="0" algn="just"/>
            <a:r>
              <a:rPr lang="es-VE" sz="1400" dirty="0"/>
              <a:t>Actitud comprometida con el proceso de enseñanza-aprendizaje.</a:t>
            </a:r>
          </a:p>
          <a:p>
            <a:pPr lvl="0" algn="just"/>
            <a:r>
              <a:rPr lang="es-VE" sz="1400" dirty="0"/>
              <a:t>Completo manejo de las principales tareas a realizar en un computador. Gestión de sistema operativo: copiar, guardar, borrar, editar, gestión de archivos y carpetas.</a:t>
            </a:r>
          </a:p>
          <a:p>
            <a:pPr lvl="0" algn="just"/>
            <a:r>
              <a:rPr lang="es-VE" sz="1400" dirty="0"/>
              <a:t>Conocimiento de nivel medio en la gestión de paquetes ofimáticos (procesador de textos, presentaciones, hojas de cálculo).</a:t>
            </a:r>
          </a:p>
          <a:p>
            <a:pPr lvl="0" algn="just"/>
            <a:r>
              <a:rPr lang="es-VE" sz="1400" dirty="0"/>
              <a:t>Uso de navegadores Web (Mozilla, Chrome)</a:t>
            </a:r>
          </a:p>
          <a:p>
            <a:pPr lvl="0" algn="just"/>
            <a:r>
              <a:rPr lang="es-VE" sz="1400" dirty="0"/>
              <a:t>Gestión avanzada de correo electrónico, especialmente en las operaciones de adjuntar archivos, administración de contactos, configuración del servicio.</a:t>
            </a:r>
          </a:p>
          <a:p>
            <a:pPr lvl="0" algn="just"/>
            <a:r>
              <a:rPr lang="es-VE" sz="1400" dirty="0"/>
              <a:t>Compresión / Descompresión de </a:t>
            </a:r>
            <a:r>
              <a:rPr lang="es-VE" sz="1400" dirty="0" smtClean="0"/>
              <a:t>archivos</a:t>
            </a:r>
            <a:endParaRPr lang="es-VE" sz="1400" dirty="0"/>
          </a:p>
        </p:txBody>
      </p:sp>
    </p:spTree>
    <p:extLst>
      <p:ext uri="{BB962C8B-B14F-4D97-AF65-F5344CB8AC3E}">
        <p14:creationId xmlns:p14="http://schemas.microsoft.com/office/powerpoint/2010/main" val="58721868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eps">
  <a:themeElements>
    <a:clrScheme name="Custom 46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D80C"/>
      </a:accent1>
      <a:accent2>
        <a:srgbClr val="CD108C"/>
      </a:accent2>
      <a:accent3>
        <a:srgbClr val="0990DB"/>
      </a:accent3>
      <a:accent4>
        <a:srgbClr val="AAAAAA"/>
      </a:accent4>
      <a:accent5>
        <a:srgbClr val="C3F180"/>
      </a:accent5>
      <a:accent6>
        <a:srgbClr val="FF986D"/>
      </a:accent6>
      <a:hlink>
        <a:srgbClr val="ABABAB"/>
      </a:hlink>
      <a:folHlink>
        <a:srgbClr val="6666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496</Words>
  <Application>Microsoft Office PowerPoint</Application>
  <PresentationFormat>Presentación en pantalla (16:9)</PresentationFormat>
  <Paragraphs>84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steps</vt:lpstr>
      <vt:lpstr>Educación a Distancia</vt:lpstr>
      <vt:lpstr>¿Qué es la Educación a Distancia?</vt:lpstr>
      <vt:lpstr>Generaciones de la EaD</vt:lpstr>
      <vt:lpstr>Generaciones de la EaD</vt:lpstr>
      <vt:lpstr>Generaciones de la EaD</vt:lpstr>
      <vt:lpstr>Definición de las y los estudiantes a distancia:</vt:lpstr>
      <vt:lpstr>Deberes de los estudiantes de EaD</vt:lpstr>
      <vt:lpstr>UNESCO</vt:lpstr>
      <vt:lpstr>Requerimientos</vt:lpstr>
      <vt:lpstr>Requerimientos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Educación a Distancia</dc:title>
  <dc:creator>Angel Calero</dc:creator>
  <cp:lastModifiedBy>Angel Calero</cp:lastModifiedBy>
  <cp:revision>2</cp:revision>
  <dcterms:modified xsi:type="dcterms:W3CDTF">2016-03-30T12:44:06Z</dcterms:modified>
</cp:coreProperties>
</file>